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71" r:id="rId6"/>
    <p:sldId id="263" r:id="rId7"/>
    <p:sldId id="269" r:id="rId8"/>
    <p:sldId id="270" r:id="rId9"/>
    <p:sldId id="261" r:id="rId10"/>
    <p:sldId id="268" r:id="rId11"/>
    <p:sldId id="259" r:id="rId12"/>
    <p:sldId id="266" r:id="rId13"/>
    <p:sldId id="260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>
    <p:extLst>
      <p:ext uri="{19B8F6BF-5375-455C-9EA6-DF929625EA0E}">
        <p15:presenceInfo xmlns:p15="http://schemas.microsoft.com/office/powerpoint/2012/main" userId="83972260cd7d05f0" providerId="Windows Live"/>
      </p:ext>
    </p:extLst>
  </p:cmAuthor>
  <p:cmAuthor id="2" name="katherine jones" initials="kj" lastIdx="1" clrIdx="1">
    <p:extLst>
      <p:ext uri="{19B8F6BF-5375-455C-9EA6-DF929625EA0E}">
        <p15:presenceInfo xmlns:p15="http://schemas.microsoft.com/office/powerpoint/2012/main" userId="5153a49f8755ebe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84A"/>
    <a:srgbClr val="9FCFCA"/>
    <a:srgbClr val="544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916413-C853-4AEA-8795-8458140E878E}" v="11" dt="2021-02-28T23:59:41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3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208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_cgm6kh0n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dirty="0">
                <a:solidFill>
                  <a:srgbClr val="71984A"/>
                </a:solidFill>
                <a:latin typeface="AdornS Condensed Sans" panose="02000506000000020004" pitchFamily="2" charset="77"/>
              </a:rPr>
              <a:t>LICHEN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8D31B-EEC8-447F-A217-30CD364B1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568273" y="6427800"/>
            <a:ext cx="8596668" cy="860400"/>
          </a:xfrm>
        </p:spPr>
        <p:txBody>
          <a:bodyPr>
            <a:normAutofit/>
          </a:bodyPr>
          <a:lstStyle/>
          <a:p>
            <a:pPr algn="ctr"/>
            <a:r>
              <a:rPr lang="en-CA" sz="1600" dirty="0">
                <a:solidFill>
                  <a:srgbClr val="544627"/>
                </a:solidFill>
                <a:latin typeface="Avenir Next" panose="020B0503020202020204" pitchFamily="34" charset="0"/>
              </a:rPr>
              <a:t>To accompany Grade 3-5 Science Lichen Hunt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50517C-D369-784C-A3A1-B3CAA3673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20" y="0"/>
            <a:ext cx="2328041" cy="232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2357F-02CF-43F5-9E8C-433C1EEDE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dornS Condensed Sans" panose="02000506000000020004" pitchFamily="2" charset="77"/>
              </a:rPr>
              <a:t>Great Intro to Lichen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DC552-B510-475F-BDF5-C90967AA5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>
                <a:latin typeface="Avenir Next" panose="020B0503020202020204" pitchFamily="34" charset="0"/>
                <a:hlinkClick r:id="rId2"/>
              </a:rPr>
              <a:t>VIDEO: Introduction to Lichen </a:t>
            </a:r>
            <a:r>
              <a:rPr lang="en-CA" sz="2400" dirty="0">
                <a:latin typeface="Avenir Next" panose="020B0503020202020204" pitchFamily="34" charset="0"/>
                <a:hlinkClick r:id="rId2"/>
              </a:rPr>
              <a:t>(https://www.youtube.com/watch?v=4_cgm6kh0ns)</a:t>
            </a:r>
            <a:endParaRPr lang="en-CA" sz="2400" dirty="0">
              <a:latin typeface="Avenir Next" panose="020B0503020202020204" pitchFamily="34" charset="0"/>
            </a:endParaRPr>
          </a:p>
          <a:p>
            <a:pPr lvl="1"/>
            <a:r>
              <a:rPr lang="en-CA" sz="2400" dirty="0">
                <a:latin typeface="Avenir Next" panose="020B0503020202020204" pitchFamily="34" charset="0"/>
              </a:rPr>
              <a:t>Pause the video at 2:06 </a:t>
            </a:r>
            <a:r>
              <a:rPr lang="en-CA" sz="2400" dirty="0">
                <a:latin typeface="Avenir Next" panose="020B0503020202020204" pitchFamily="34" charset="0"/>
                <a:sym typeface="Wingdings" panose="05000000000000000000" pitchFamily="2" charset="2"/>
              </a:rPr>
              <a:t> We will pick it up again later!</a:t>
            </a:r>
            <a:endParaRPr lang="en-CA" sz="2400" dirty="0">
              <a:latin typeface="Avenir Next" panose="020B0503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6734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F9AEB-E596-4D34-A187-6F169AF9B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71984A"/>
                </a:solidFill>
                <a:latin typeface="AdornS Condensed Sans" panose="02000506000000020004" pitchFamily="2" charset="77"/>
              </a:rPr>
              <a:t>Let’s Go Learn About Lichen!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02D30-9D41-4C44-9071-FC1182BFA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>
                <a:solidFill>
                  <a:schemeClr val="accent2"/>
                </a:solidFill>
                <a:latin typeface="Avenir Next" panose="020B0503020202020204" pitchFamily="34" charset="0"/>
              </a:rPr>
              <a:t>Body of lichen is called the ‘</a:t>
            </a:r>
            <a:r>
              <a:rPr lang="en-CA" sz="2800" b="1" dirty="0">
                <a:solidFill>
                  <a:schemeClr val="accent2"/>
                </a:solidFill>
                <a:latin typeface="Avenir Next" panose="020B0503020202020204" pitchFamily="34" charset="0"/>
              </a:rPr>
              <a:t>Thallus</a:t>
            </a:r>
            <a:r>
              <a:rPr lang="en-CA" sz="2800" dirty="0">
                <a:solidFill>
                  <a:schemeClr val="accent2"/>
                </a:solidFill>
                <a:latin typeface="Avenir Next" panose="020B0503020202020204" pitchFamily="34" charset="0"/>
              </a:rPr>
              <a:t>’</a:t>
            </a:r>
          </a:p>
          <a:p>
            <a:r>
              <a:rPr lang="en-CA" sz="2800" dirty="0">
                <a:solidFill>
                  <a:schemeClr val="accent2"/>
                </a:solidFill>
                <a:latin typeface="Avenir Next" panose="020B0503020202020204" pitchFamily="34" charset="0"/>
              </a:rPr>
              <a:t>The shape of lichens helps us to categorise into groups. In this lesson we will study about three categories of lichen…</a:t>
            </a:r>
          </a:p>
        </p:txBody>
      </p:sp>
    </p:spTree>
    <p:extLst>
      <p:ext uri="{BB962C8B-B14F-4D97-AF65-F5344CB8AC3E}">
        <p14:creationId xmlns:p14="http://schemas.microsoft.com/office/powerpoint/2010/main" val="57049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64F7F-84B1-4848-A324-2335B4674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6600" dirty="0">
                <a:solidFill>
                  <a:srgbClr val="71984A"/>
                </a:solidFill>
                <a:latin typeface="AdornS Condensed Sans" panose="02000506000000020004" pitchFamily="2" charset="77"/>
              </a:rPr>
              <a:t>Happy Exploring!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154ADA-9B78-654C-8538-96DC0CB4C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95" y="890864"/>
            <a:ext cx="3862874" cy="515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94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9200565-980F-4E2B-BDD9-DB2726F913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" r="8694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85E09-622F-4D19-8018-1FF26CD04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CA" b="1" dirty="0">
                <a:latin typeface="AdornS Condensed Sans" panose="02000506000000020004" pitchFamily="2" charset="77"/>
              </a:rPr>
              <a:t>Foliose lichen</a:t>
            </a:r>
            <a:br>
              <a:rPr lang="en-CA" b="1" dirty="0"/>
            </a:b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B978B-5246-478F-B4B3-E151CD67C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634" y="2107607"/>
            <a:ext cx="4936066" cy="4809462"/>
          </a:xfrm>
        </p:spPr>
        <p:txBody>
          <a:bodyPr>
            <a:normAutofit/>
          </a:bodyPr>
          <a:lstStyle/>
          <a:p>
            <a:r>
              <a:rPr lang="en-CA" sz="2400" dirty="0">
                <a:latin typeface="Avenir Next" panose="020B0503020202020204" pitchFamily="34" charset="0"/>
              </a:rPr>
              <a:t>‘</a:t>
            </a:r>
            <a:r>
              <a:rPr lang="en-CA" sz="2400" dirty="0" err="1">
                <a:latin typeface="Avenir Next" panose="020B0503020202020204" pitchFamily="34" charset="0"/>
              </a:rPr>
              <a:t>Foliosus</a:t>
            </a:r>
            <a:r>
              <a:rPr lang="en-CA" sz="2400" dirty="0">
                <a:latin typeface="Avenir Next" panose="020B0503020202020204" pitchFamily="34" charset="0"/>
              </a:rPr>
              <a:t>’ means leafy in Latin</a:t>
            </a:r>
          </a:p>
          <a:p>
            <a:r>
              <a:rPr lang="en-US" sz="2400" dirty="0">
                <a:latin typeface="Avenir Next" panose="020B0503020202020204" pitchFamily="34" charset="0"/>
              </a:rPr>
              <a:t>Foliose lichen have two easily distinguishable sides</a:t>
            </a:r>
          </a:p>
          <a:p>
            <a:pPr lvl="1"/>
            <a:r>
              <a:rPr lang="en-US" sz="2000" dirty="0">
                <a:latin typeface="Avenir Next" panose="020B0503020202020204" pitchFamily="34" charset="0"/>
              </a:rPr>
              <a:t>i.e. a top side and a bottom side </a:t>
            </a:r>
          </a:p>
          <a:p>
            <a:r>
              <a:rPr lang="en-US" sz="2400" dirty="0">
                <a:latin typeface="Avenir Next" panose="020B0503020202020204" pitchFamily="34" charset="0"/>
              </a:rPr>
              <a:t>They can be very flat, leafy like lettuce, or convoluted and full of ridges and bumps</a:t>
            </a:r>
          </a:p>
          <a:p>
            <a:pPr lvl="1"/>
            <a:r>
              <a:rPr lang="en-US" sz="2200" dirty="0">
                <a:latin typeface="Avenir Next" panose="020B0503020202020204" pitchFamily="34" charset="0"/>
              </a:rPr>
              <a:t>This one looks like kale!</a:t>
            </a:r>
            <a:endParaRPr lang="en-CA" sz="2200" dirty="0">
              <a:latin typeface="Avenir Next" panose="020B0503020202020204" pitchFamily="34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7559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D6B44-6432-4866-ADAC-5FC6C322D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CA" b="1" dirty="0">
                <a:latin typeface="AdornS Condensed Sans" panose="02000506000000020004" pitchFamily="2" charset="77"/>
              </a:rPr>
              <a:t>Crustose lichen</a:t>
            </a:r>
            <a:br>
              <a:rPr lang="en-CA" b="1" dirty="0"/>
            </a:b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DE0A8-2608-43DB-B7E6-10783AFB1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349" y="1423989"/>
            <a:ext cx="4290037" cy="4532311"/>
          </a:xfrm>
        </p:spPr>
        <p:txBody>
          <a:bodyPr>
            <a:normAutofit/>
          </a:bodyPr>
          <a:lstStyle/>
          <a:p>
            <a:r>
              <a:rPr lang="en-CA" sz="2400" dirty="0">
                <a:latin typeface="Avenir Next" panose="020B0503020202020204" pitchFamily="34" charset="0"/>
              </a:rPr>
              <a:t>‘Crustose’ means crusted</a:t>
            </a:r>
          </a:p>
          <a:p>
            <a:r>
              <a:rPr lang="en-US" sz="2400" dirty="0">
                <a:latin typeface="Avenir Next" panose="020B0503020202020204" pitchFamily="34" charset="0"/>
              </a:rPr>
              <a:t>They form a crust over surfaces, like a boulder, soil, a car, or your roof</a:t>
            </a:r>
          </a:p>
          <a:p>
            <a:r>
              <a:rPr lang="en-US" sz="2400" dirty="0">
                <a:latin typeface="Avenir Next" panose="020B0503020202020204" pitchFamily="34" charset="0"/>
              </a:rPr>
              <a:t>They come in many bright, vibrant colors like sunny yellow, orange, and red, as well as grays and greens</a:t>
            </a:r>
          </a:p>
          <a:p>
            <a:r>
              <a:rPr lang="en-US" sz="2400" dirty="0">
                <a:latin typeface="Avenir Next" panose="020B0503020202020204" pitchFamily="34" charset="0"/>
              </a:rPr>
              <a:t>Crustose lichen are pressed against their substrate</a:t>
            </a:r>
            <a:endParaRPr lang="en-CA" sz="2400" dirty="0">
              <a:latin typeface="Avenir Next" panose="020B0503020202020204" pitchFamily="34" charset="0"/>
            </a:endParaRPr>
          </a:p>
          <a:p>
            <a:endParaRPr lang="en-CA" sz="2400" dirty="0"/>
          </a:p>
          <a:p>
            <a:endParaRPr lang="en-CA" sz="2400" dirty="0"/>
          </a:p>
        </p:txBody>
      </p:sp>
      <p:pic>
        <p:nvPicPr>
          <p:cNvPr id="9218" name="Picture 2" descr="Crustose lichen - Wikipedia">
            <a:extLst>
              <a:ext uri="{FF2B5EF4-FFF2-40B4-BE49-F238E27FC236}">
                <a16:creationId xmlns:a16="http://schemas.microsoft.com/office/drawing/2014/main" id="{40911E18-9E07-48D7-AD69-F41BEA778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9" r="22211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0279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E11B4683-BBFF-4C88-BBB6-E1AE30F7E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6" r="2" b="7787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5618C5-E350-4EEF-A51C-021E8342E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CA" dirty="0">
                <a:latin typeface="AdornS Condensed Sans" panose="02000506000000020004" pitchFamily="2" charset="77"/>
              </a:rPr>
              <a:t>Fruticose lichen	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8B8B6-9B0C-48C4-9A25-73D18B6E2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30" y="1680238"/>
            <a:ext cx="4412826" cy="45681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2000" dirty="0">
                <a:latin typeface="Avenir Next" panose="020B0503020202020204" pitchFamily="34" charset="0"/>
              </a:rPr>
              <a:t>‘Fruticose’ means shrub-like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venir Next" panose="020B0503020202020204" pitchFamily="34" charset="0"/>
              </a:rPr>
              <a:t>They can be pendant and hair-like, upright and shrubby, or upright and cup-like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venir Next" panose="020B0503020202020204" pitchFamily="34" charset="0"/>
              </a:rPr>
              <a:t>Many have round branches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venir Next" panose="020B0503020202020204" pitchFamily="34" charset="0"/>
              </a:rPr>
              <a:t>With a core or hollow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venir Next" panose="020B0503020202020204" pitchFamily="34" charset="0"/>
              </a:rPr>
              <a:t>Other fruticose lichen have flat branches that tangle up with each other 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venir Next" panose="020B0503020202020204" pitchFamily="34" charset="0"/>
              </a:rPr>
              <a:t>e.g. the beard lichen</a:t>
            </a:r>
            <a:endParaRPr lang="en-CA" sz="1800" dirty="0">
              <a:latin typeface="Avenir Next" panose="020B0503020202020204" pitchFamily="34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894D69-695C-4AF1-8C02-029F8ABF6422}"/>
              </a:ext>
            </a:extLst>
          </p:cNvPr>
          <p:cNvSpPr/>
          <p:nvPr/>
        </p:nvSpPr>
        <p:spPr>
          <a:xfrm>
            <a:off x="4648471" y="649942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</a:rPr>
              <a:t>https://commons.wikimedia.org/wiki/File:Fruticose_lichen_(01902).jpg</a:t>
            </a:r>
          </a:p>
        </p:txBody>
      </p:sp>
    </p:spTree>
    <p:extLst>
      <p:ext uri="{BB962C8B-B14F-4D97-AF65-F5344CB8AC3E}">
        <p14:creationId xmlns:p14="http://schemas.microsoft.com/office/powerpoint/2010/main" val="242792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F3CE3D-EFFE-C846-8C25-ACDD8E6D3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904" y="0"/>
            <a:ext cx="51435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2A9D7A-7D0A-4E78-BC04-9B6F689AC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CA" dirty="0">
                <a:latin typeface="AdornS Condensed Sans" panose="02000506000000020004" pitchFamily="2" charset="77"/>
              </a:rPr>
              <a:t>What are lichen (LY-ken)?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5CD04-2C02-48F4-A4E1-CE6CD93E3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en-CA" dirty="0">
                <a:latin typeface="Avenir Next" panose="020B0503020202020204" pitchFamily="34" charset="0"/>
              </a:rPr>
              <a:t>Lichen are really cool!</a:t>
            </a:r>
          </a:p>
          <a:p>
            <a:r>
              <a:rPr lang="en-CA" dirty="0">
                <a:latin typeface="Avenir Next" panose="020B0503020202020204" pitchFamily="34" charset="0"/>
              </a:rPr>
              <a:t>They are made up of at least two different organisms</a:t>
            </a:r>
          </a:p>
          <a:p>
            <a:pPr lvl="1"/>
            <a:r>
              <a:rPr lang="en-CA" dirty="0">
                <a:latin typeface="Avenir Next" panose="020B0503020202020204" pitchFamily="34" charset="0"/>
              </a:rPr>
              <a:t>usually a </a:t>
            </a:r>
            <a:r>
              <a:rPr lang="en-CA" b="1" dirty="0">
                <a:latin typeface="Avenir Next" panose="020B0503020202020204" pitchFamily="34" charset="0"/>
              </a:rPr>
              <a:t>fungi</a:t>
            </a:r>
            <a:r>
              <a:rPr lang="en-CA" dirty="0">
                <a:latin typeface="Avenir Next" panose="020B0503020202020204" pitchFamily="34" charset="0"/>
              </a:rPr>
              <a:t> + an organism that is </a:t>
            </a:r>
            <a:r>
              <a:rPr lang="en-CA" b="1" dirty="0">
                <a:latin typeface="Avenir Next" panose="020B0503020202020204" pitchFamily="34" charset="0"/>
              </a:rPr>
              <a:t>photosynthetic</a:t>
            </a:r>
            <a:r>
              <a:rPr lang="en-CA" dirty="0">
                <a:latin typeface="Avenir Next" panose="020B0503020202020204" pitchFamily="34" charset="0"/>
              </a:rPr>
              <a:t> </a:t>
            </a:r>
          </a:p>
          <a:p>
            <a:pPr lvl="1"/>
            <a:r>
              <a:rPr lang="en-CA" dirty="0">
                <a:latin typeface="Avenir Next" panose="020B0503020202020204" pitchFamily="34" charset="0"/>
              </a:rPr>
              <a:t>A </a:t>
            </a:r>
            <a:r>
              <a:rPr lang="en-CA" b="1" dirty="0">
                <a:latin typeface="Avenir Next" panose="020B0503020202020204" pitchFamily="34" charset="0"/>
              </a:rPr>
              <a:t>fungi</a:t>
            </a:r>
            <a:r>
              <a:rPr lang="en-CA" dirty="0">
                <a:latin typeface="Avenir Next" panose="020B0503020202020204" pitchFamily="34" charset="0"/>
              </a:rPr>
              <a:t> belongs to the Kingdom Fungi which include mushrooms (all fungi eat by decomposing stuff)</a:t>
            </a:r>
          </a:p>
          <a:p>
            <a:pPr lvl="1"/>
            <a:r>
              <a:rPr lang="en-CA" dirty="0">
                <a:latin typeface="Avenir Next" panose="020B0503020202020204" pitchFamily="34" charset="0"/>
              </a:rPr>
              <a:t>Photosynthetic organisms produce their own energy from sunlight (like plants or algae)</a:t>
            </a:r>
          </a:p>
          <a:p>
            <a:endParaRPr lang="en-CA" dirty="0">
              <a:latin typeface="Avenir Next" panose="020B0503020202020204" pitchFamily="34" charset="0"/>
            </a:endParaRPr>
          </a:p>
          <a:p>
            <a:endParaRPr lang="en-CA" dirty="0">
              <a:latin typeface="Avenir Next" panose="020B0503020202020204" pitchFamily="34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994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153340-22C9-FE4C-AA87-824CF3371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621" y="0"/>
            <a:ext cx="51435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C39722-A42D-4697-978D-BA6ED0CAC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CA" dirty="0">
                <a:latin typeface="AdornS Condensed Sans" panose="02000506000000020004" pitchFamily="2" charset="77"/>
              </a:rPr>
              <a:t>SYMBIOSIS (sim-bee-OW-</a:t>
            </a:r>
            <a:r>
              <a:rPr lang="en-CA" dirty="0" err="1">
                <a:latin typeface="AdornS Condensed Sans" panose="02000506000000020004" pitchFamily="2" charset="77"/>
              </a:rPr>
              <a:t>suhs</a:t>
            </a:r>
            <a:r>
              <a:rPr lang="en-CA" dirty="0">
                <a:latin typeface="AdornS Condensed Sans" panose="02000506000000020004" pitchFamily="2" charset="77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DB24A-879C-422E-AE8B-1986E78C4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en-CA" sz="2400" dirty="0">
                <a:solidFill>
                  <a:schemeClr val="bg1"/>
                </a:solidFill>
                <a:latin typeface="Avenir Next" panose="020B0503020202020204" pitchFamily="34" charset="0"/>
              </a:rPr>
              <a:t>Both the fungi and the </a:t>
            </a:r>
            <a:r>
              <a:rPr lang="en-CA" sz="2400" dirty="0" err="1">
                <a:solidFill>
                  <a:schemeClr val="bg1"/>
                </a:solidFill>
                <a:latin typeface="Avenir Next" panose="020B0503020202020204" pitchFamily="34" charset="0"/>
              </a:rPr>
              <a:t>photosynthesizer</a:t>
            </a:r>
            <a:r>
              <a:rPr lang="en-CA" sz="2400" dirty="0">
                <a:solidFill>
                  <a:schemeClr val="bg1"/>
                </a:solidFill>
                <a:latin typeface="Avenir Next" panose="020B0503020202020204" pitchFamily="34" charset="0"/>
              </a:rPr>
              <a:t> benefit from their partnership </a:t>
            </a:r>
            <a:r>
              <a:rPr lang="en-CA" sz="2400" dirty="0">
                <a:solidFill>
                  <a:schemeClr val="bg1"/>
                </a:solidFill>
                <a:latin typeface="Avenir Next" panose="020B0503020202020204" pitchFamily="34" charset="0"/>
                <a:sym typeface="Wingdings" panose="05000000000000000000" pitchFamily="2" charset="2"/>
              </a:rPr>
              <a:t> mutual symbiosis</a:t>
            </a:r>
            <a:endParaRPr lang="en-CA" sz="24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r>
              <a:rPr lang="en-CA" sz="2400" dirty="0">
                <a:solidFill>
                  <a:schemeClr val="bg1"/>
                </a:solidFill>
                <a:latin typeface="Avenir Next" panose="020B0503020202020204" pitchFamily="34" charset="0"/>
              </a:rPr>
              <a:t>Good partners for the fungus species include:</a:t>
            </a:r>
          </a:p>
          <a:p>
            <a:pPr lvl="1"/>
            <a:r>
              <a:rPr lang="en-CA" sz="2000" dirty="0">
                <a:solidFill>
                  <a:schemeClr val="bg1"/>
                </a:solidFill>
                <a:latin typeface="Avenir Next" panose="020B0503020202020204" pitchFamily="34" charset="0"/>
              </a:rPr>
              <a:t>‘Algae” or “Cyanobacteria” </a:t>
            </a:r>
          </a:p>
          <a:p>
            <a:r>
              <a:rPr lang="en-CA" sz="2400" dirty="0">
                <a:solidFill>
                  <a:schemeClr val="bg1"/>
                </a:solidFill>
                <a:latin typeface="Avenir Next" panose="020B0503020202020204" pitchFamily="34" charset="0"/>
              </a:rPr>
              <a:t>Some Fungi are comprised of 3 species!</a:t>
            </a:r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6929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E322C-BD5F-4CC9-A179-C4FA0398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14" y="355600"/>
            <a:ext cx="8596668" cy="530430"/>
          </a:xfrm>
        </p:spPr>
        <p:txBody>
          <a:bodyPr>
            <a:noAutofit/>
          </a:bodyPr>
          <a:lstStyle/>
          <a:p>
            <a:r>
              <a:rPr lang="en-CA" b="1" dirty="0">
                <a:solidFill>
                  <a:srgbClr val="71984A"/>
                </a:solidFill>
                <a:latin typeface="AdornS Condensed Sans" panose="02000506000000020004" pitchFamily="2" charset="77"/>
              </a:rPr>
              <a:t>Importance</a:t>
            </a:r>
            <a:r>
              <a:rPr lang="en-CA" b="1" dirty="0">
                <a:solidFill>
                  <a:schemeClr val="accent2"/>
                </a:solidFill>
              </a:rPr>
              <a:t> </a:t>
            </a:r>
            <a:r>
              <a:rPr lang="en-CA" b="1" dirty="0">
                <a:solidFill>
                  <a:srgbClr val="71984A"/>
                </a:solidFill>
                <a:latin typeface="AdornS Condensed Sans" panose="02000506000000020004" pitchFamily="2" charset="77"/>
              </a:rPr>
              <a:t>of lichen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F83D1-304D-46F3-BCD0-35B32649D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40030"/>
            <a:ext cx="6383867" cy="5717969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venir Next" panose="020B0503020202020204" pitchFamily="34" charset="0"/>
              </a:rPr>
              <a:t>food, shelter, and building materials for many animals and insects </a:t>
            </a:r>
          </a:p>
          <a:p>
            <a:pPr lvl="1"/>
            <a:r>
              <a:rPr lang="en-US" sz="2000" dirty="0">
                <a:solidFill>
                  <a:schemeClr val="accent2"/>
                </a:solidFill>
                <a:latin typeface="Avenir Next" panose="020B0503020202020204" pitchFamily="34" charset="0"/>
              </a:rPr>
              <a:t>some insects have evolved to look like lichen or glue lichen to their back as defense</a:t>
            </a:r>
          </a:p>
          <a:p>
            <a:pPr lvl="1"/>
            <a:r>
              <a:rPr lang="en-US" sz="2800" dirty="0">
                <a:solidFill>
                  <a:schemeClr val="accent2"/>
                </a:solidFill>
                <a:latin typeface="Avenir Next" panose="020B0503020202020204" pitchFamily="34" charset="0"/>
              </a:rPr>
              <a:t>Humans use lichen for dyes, clothing, and decoration</a:t>
            </a:r>
          </a:p>
          <a:p>
            <a:pPr lvl="2"/>
            <a:r>
              <a:rPr lang="en-US" sz="2400" dirty="0">
                <a:solidFill>
                  <a:schemeClr val="accent2"/>
                </a:solidFill>
                <a:latin typeface="Avenir Next" panose="020B0503020202020204" pitchFamily="34" charset="0"/>
              </a:rPr>
              <a:t>Indigenous cultures use some lichen for food and medicinal purposes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Avenir Next" panose="020B0503020202020204" pitchFamily="34" charset="0"/>
              </a:rPr>
              <a:t>Be careful, not all lichen are edible + some can be poisonous. </a:t>
            </a:r>
            <a:r>
              <a:rPr lang="en-US" sz="3000" dirty="0">
                <a:solidFill>
                  <a:schemeClr val="accent2"/>
                </a:solidFill>
              </a:rPr>
              <a:t>	</a:t>
            </a:r>
          </a:p>
        </p:txBody>
      </p:sp>
      <p:pic>
        <p:nvPicPr>
          <p:cNvPr id="7170" name="Picture 2" descr="That &quot;little bundle of lichen with legs&quot; is bug larva - The Virginian-Pilot">
            <a:extLst>
              <a:ext uri="{FF2B5EF4-FFF2-40B4-BE49-F238E27FC236}">
                <a16:creationId xmlns:a16="http://schemas.microsoft.com/office/drawing/2014/main" id="{C56B73B7-4C5F-4671-B765-80AB03BCD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1" y="690750"/>
            <a:ext cx="4917440" cy="547649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4809F4-A802-460E-B84D-C92E0F32BAA7}"/>
              </a:ext>
            </a:extLst>
          </p:cNvPr>
          <p:cNvSpPr txBox="1"/>
          <p:nvPr/>
        </p:nvSpPr>
        <p:spPr>
          <a:xfrm rot="20180165">
            <a:off x="9352513" y="4772997"/>
            <a:ext cx="2540000" cy="9233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Yes! I’m a bug hiding under this cloak of lichens!</a:t>
            </a:r>
          </a:p>
        </p:txBody>
      </p:sp>
    </p:spTree>
    <p:extLst>
      <p:ext uri="{BB962C8B-B14F-4D97-AF65-F5344CB8AC3E}">
        <p14:creationId xmlns:p14="http://schemas.microsoft.com/office/powerpoint/2010/main" val="3434145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8" name="Rectangle 72">
            <a:extLst>
              <a:ext uri="{FF2B5EF4-FFF2-40B4-BE49-F238E27FC236}">
                <a16:creationId xmlns:a16="http://schemas.microsoft.com/office/drawing/2014/main" id="{4BE9D4C4-9FA3-4885-A769-301639CC7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199" name="Isosceles Triangle 74">
            <a:extLst>
              <a:ext uri="{FF2B5EF4-FFF2-40B4-BE49-F238E27FC236}">
                <a16:creationId xmlns:a16="http://schemas.microsoft.com/office/drawing/2014/main" id="{7EB6695E-BED5-4DA3-8C9B-AD301AEF4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35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6D736C3-C6A9-43B3-80D0-3CAE343981A8}"/>
              </a:ext>
            </a:extLst>
          </p:cNvPr>
          <p:cNvGrpSpPr/>
          <p:nvPr/>
        </p:nvGrpSpPr>
        <p:grpSpPr>
          <a:xfrm>
            <a:off x="-166520" y="-21620"/>
            <a:ext cx="12673007" cy="6901240"/>
            <a:chOff x="-491640" y="-8"/>
            <a:chExt cx="12673007" cy="6901240"/>
          </a:xfrm>
        </p:grpSpPr>
        <p:pic>
          <p:nvPicPr>
            <p:cNvPr id="6" name="Picture 6" descr="Natural 24 Forest Wreath Rustic Decor Covered in | Etsy | Woodland decor,  Wreaths, Summer wedding decorations">
              <a:extLst>
                <a:ext uri="{FF2B5EF4-FFF2-40B4-BE49-F238E27FC236}">
                  <a16:creationId xmlns:a16="http://schemas.microsoft.com/office/drawing/2014/main" id="{C5E2E3AB-1FC0-4294-B17A-6E8E76E237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91640" y="-8"/>
              <a:ext cx="6117740" cy="6901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4" name="Picture 2" descr="DSCF4324_small">
              <a:extLst>
                <a:ext uri="{FF2B5EF4-FFF2-40B4-BE49-F238E27FC236}">
                  <a16:creationId xmlns:a16="http://schemas.microsoft.com/office/drawing/2014/main" id="{D093F463-82DB-4662-BCAA-012FD265B1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8" r="18529" b="3"/>
            <a:stretch/>
          </p:blipFill>
          <p:spPr bwMode="auto">
            <a:xfrm>
              <a:off x="4296867" y="5"/>
              <a:ext cx="4922494" cy="4605018"/>
            </a:xfrm>
            <a:custGeom>
              <a:avLst/>
              <a:gdLst/>
              <a:ahLst/>
              <a:cxnLst/>
              <a:rect l="l" t="t" r="r" b="b"/>
              <a:pathLst>
                <a:path w="4831627" h="4520011">
                  <a:moveTo>
                    <a:pt x="0" y="0"/>
                  </a:moveTo>
                  <a:lnTo>
                    <a:pt x="4831627" y="0"/>
                  </a:lnTo>
                  <a:lnTo>
                    <a:pt x="1416677" y="4520011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Lichen dyes | This week we will dive into the world of liche… | Flickr">
              <a:extLst>
                <a:ext uri="{FF2B5EF4-FFF2-40B4-BE49-F238E27FC236}">
                  <a16:creationId xmlns:a16="http://schemas.microsoft.com/office/drawing/2014/main" id="{43A77CF4-454F-4FC6-9F95-C2F72CDFA0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2" r="18345" b="-2"/>
            <a:stretch/>
          </p:blipFill>
          <p:spPr bwMode="auto">
            <a:xfrm>
              <a:off x="4041994" y="-4"/>
              <a:ext cx="8139373" cy="6858000"/>
            </a:xfrm>
            <a:custGeom>
              <a:avLst/>
              <a:gdLst/>
              <a:ahLst/>
              <a:cxnLst/>
              <a:rect l="l" t="t" r="r" b="b"/>
              <a:pathLst>
                <a:path w="8139373" h="6858000">
                  <a:moveTo>
                    <a:pt x="5181344" y="0"/>
                  </a:moveTo>
                  <a:lnTo>
                    <a:pt x="8139373" y="0"/>
                  </a:lnTo>
                  <a:lnTo>
                    <a:pt x="8139373" y="6858000"/>
                  </a:lnTo>
                  <a:lnTo>
                    <a:pt x="0" y="685800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E55F687-0008-48A0-8580-BA102B4F38E6}"/>
              </a:ext>
            </a:extLst>
          </p:cNvPr>
          <p:cNvSpPr/>
          <p:nvPr/>
        </p:nvSpPr>
        <p:spPr>
          <a:xfrm>
            <a:off x="4765466" y="-30774"/>
            <a:ext cx="3637281" cy="373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200" dirty="0"/>
              <a:t>https://fibershed.org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F8CD70-E925-4AA3-98F2-DAFB9E991D4D}"/>
              </a:ext>
            </a:extLst>
          </p:cNvPr>
          <p:cNvSpPr/>
          <p:nvPr/>
        </p:nvSpPr>
        <p:spPr>
          <a:xfrm>
            <a:off x="7256795" y="6520685"/>
            <a:ext cx="65328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</a:rPr>
              <a:t>https://www.flickr.com/photos/fieldmuseum/15136046401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2F73A2-422F-4CFA-B072-EC5698A56E31}"/>
              </a:ext>
            </a:extLst>
          </p:cNvPr>
          <p:cNvSpPr/>
          <p:nvPr/>
        </p:nvSpPr>
        <p:spPr>
          <a:xfrm>
            <a:off x="-79456" y="6484318"/>
            <a:ext cx="33572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/>
              <a:t>https://www.etsy.com/ca/listing/219793004/</a:t>
            </a:r>
          </a:p>
        </p:txBody>
      </p:sp>
    </p:spTree>
    <p:extLst>
      <p:ext uri="{BB962C8B-B14F-4D97-AF65-F5344CB8AC3E}">
        <p14:creationId xmlns:p14="http://schemas.microsoft.com/office/powerpoint/2010/main" val="375830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w to Remove Lichen and Moss from Your Roof - Fine Homebuilding">
            <a:extLst>
              <a:ext uri="{FF2B5EF4-FFF2-40B4-BE49-F238E27FC236}">
                <a16:creationId xmlns:a16="http://schemas.microsoft.com/office/drawing/2014/main" id="{46900882-76B1-4BA9-A292-D5C0A1166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" r="11923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132191-BB89-479E-B9DB-7EBD876CA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71984A"/>
                </a:solidFill>
                <a:latin typeface="AdornS Condensed Sans" panose="02000506000000020004" pitchFamily="2" charset="77"/>
              </a:rPr>
              <a:t>Where are lichen found?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B29E0-D5AF-4B3F-AFF5-BBA4F2A3E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Avenir Next" panose="020B0503020202020204" pitchFamily="34" charset="0"/>
              </a:rPr>
              <a:t>Trees</a:t>
            </a:r>
          </a:p>
          <a:p>
            <a:r>
              <a:rPr lang="en-US" sz="2400" dirty="0">
                <a:latin typeface="Avenir Next" panose="020B0503020202020204" pitchFamily="34" charset="0"/>
              </a:rPr>
              <a:t>Rocks</a:t>
            </a:r>
          </a:p>
          <a:p>
            <a:r>
              <a:rPr lang="en-US" sz="2400" dirty="0">
                <a:latin typeface="Avenir Next" panose="020B0503020202020204" pitchFamily="34" charset="0"/>
              </a:rPr>
              <a:t>Soil</a:t>
            </a:r>
          </a:p>
          <a:p>
            <a:r>
              <a:rPr lang="en-US" sz="2400" dirty="0">
                <a:latin typeface="Avenir Next" panose="020B0503020202020204" pitchFamily="34" charset="0"/>
              </a:rPr>
              <a:t>Houses (roofs, decks, siding)</a:t>
            </a:r>
          </a:p>
          <a:p>
            <a:r>
              <a:rPr lang="en-US" sz="2400" dirty="0">
                <a:latin typeface="Avenir Next" panose="020B0503020202020204" pitchFamily="34" charset="0"/>
              </a:rPr>
              <a:t>Almost any substrates</a:t>
            </a:r>
          </a:p>
          <a:p>
            <a:pPr lvl="1"/>
            <a:r>
              <a:rPr lang="en-US" sz="2000" dirty="0">
                <a:latin typeface="Avenir Next" panose="020B0503020202020204" pitchFamily="34" charset="0"/>
              </a:rPr>
              <a:t>They do not require roots for moisture, so they can be found in very unlikely places! </a:t>
            </a:r>
            <a:endParaRPr lang="en-CA" sz="2000" dirty="0">
              <a:latin typeface="Avenir Next" panose="020B0503020202020204" pitchFamily="34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4463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roup 70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101" name="Rectangle 8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02" name="Group 8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103" name="Rectangle 9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A411749-542F-4892-B6F9-2FFD39479C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5808" y="1131994"/>
            <a:ext cx="6082261" cy="459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DE5133-4F94-4F00-AF34-6015CFC3354C}"/>
              </a:ext>
            </a:extLst>
          </p:cNvPr>
          <p:cNvSpPr txBox="1"/>
          <p:nvPr/>
        </p:nvSpPr>
        <p:spPr>
          <a:xfrm>
            <a:off x="3787759" y="604541"/>
            <a:ext cx="4361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rgbClr val="71984A"/>
                </a:solidFill>
                <a:latin typeface="AdornS Condensed Sans" panose="02000506000000020004" pitchFamily="2" charset="77"/>
              </a:rPr>
              <a:t>Even on this old school bus!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7A778B-558B-4F83-88AA-AB8B1B9E6C1A}"/>
              </a:ext>
            </a:extLst>
          </p:cNvPr>
          <p:cNvSpPr/>
          <p:nvPr/>
        </p:nvSpPr>
        <p:spPr>
          <a:xfrm>
            <a:off x="3711046" y="570946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200" dirty="0">
                <a:solidFill>
                  <a:schemeClr val="bg2">
                    <a:lumMod val="50000"/>
                  </a:schemeClr>
                </a:solidFill>
              </a:rPr>
              <a:t>https://www.anbg.gov.au/lichen/ecology-substrates.html</a:t>
            </a:r>
          </a:p>
        </p:txBody>
      </p:sp>
    </p:spTree>
    <p:extLst>
      <p:ext uri="{BB962C8B-B14F-4D97-AF65-F5344CB8AC3E}">
        <p14:creationId xmlns:p14="http://schemas.microsoft.com/office/powerpoint/2010/main" val="1826810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Lichens">
            <a:extLst>
              <a:ext uri="{FF2B5EF4-FFF2-40B4-BE49-F238E27FC236}">
                <a16:creationId xmlns:a16="http://schemas.microsoft.com/office/drawing/2014/main" id="{B89A6F32-01CA-4252-BCE0-1DC8B6881E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309" y="1215257"/>
            <a:ext cx="9941259" cy="442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1627D79-0F9A-4437-8D8D-D9269813581F}"/>
              </a:ext>
            </a:extLst>
          </p:cNvPr>
          <p:cNvSpPr txBox="1"/>
          <p:nvPr/>
        </p:nvSpPr>
        <p:spPr>
          <a:xfrm>
            <a:off x="1677195" y="692037"/>
            <a:ext cx="8045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rgbClr val="71984A"/>
                </a:solidFill>
                <a:latin typeface="AdornS Condensed Sans" panose="02000506000000020004" pitchFamily="2" charset="77"/>
              </a:rPr>
              <a:t>Some lichen look like chewing gum on the pavement!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3D4494-6419-46BE-9D1B-DDA877F4212E}"/>
              </a:ext>
            </a:extLst>
          </p:cNvPr>
          <p:cNvSpPr/>
          <p:nvPr/>
        </p:nvSpPr>
        <p:spPr>
          <a:xfrm>
            <a:off x="3383121" y="5755362"/>
            <a:ext cx="5529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https://untamedscience.com/biodiversity/lichens/</a:t>
            </a:r>
          </a:p>
        </p:txBody>
      </p:sp>
    </p:spTree>
    <p:extLst>
      <p:ext uri="{BB962C8B-B14F-4D97-AF65-F5344CB8AC3E}">
        <p14:creationId xmlns:p14="http://schemas.microsoft.com/office/powerpoint/2010/main" val="740200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74AB2-7BDE-4792-A6EA-0B32C188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CA" sz="3300" dirty="0">
                <a:latin typeface="AdornS Condensed Sans" panose="02000506000000020004" pitchFamily="2" charset="77"/>
              </a:rPr>
              <a:t>Where are lichen found locally?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4C959-2772-4D73-9B47-1C4B77105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148" y="1785381"/>
            <a:ext cx="4064439" cy="388077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bg1"/>
                </a:solidFill>
                <a:latin typeface="Avenir Next" panose="020B0503020202020204" pitchFamily="34" charset="0"/>
              </a:rPr>
              <a:t>In the forest: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 Tree trunks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 Rocks</a:t>
            </a:r>
          </a:p>
          <a:p>
            <a:r>
              <a:rPr lang="en-US" sz="2400" dirty="0">
                <a:solidFill>
                  <a:schemeClr val="bg1"/>
                </a:solidFill>
                <a:latin typeface="Avenir Next" panose="020B0503020202020204" pitchFamily="34" charset="0"/>
              </a:rPr>
              <a:t>Urban areas: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Thin and sandy soils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 Pavement</a:t>
            </a:r>
          </a:p>
          <a:p>
            <a:r>
              <a:rPr lang="en-US" sz="2400" dirty="0">
                <a:solidFill>
                  <a:schemeClr val="bg1"/>
                </a:solidFill>
                <a:latin typeface="Avenir Next" panose="020B0503020202020204" pitchFamily="34" charset="0"/>
              </a:rPr>
              <a:t>Coastal Areas: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Rocks in the splash zone</a:t>
            </a:r>
          </a:p>
          <a:p>
            <a:r>
              <a:rPr lang="en-US" sz="2400" dirty="0">
                <a:solidFill>
                  <a:schemeClr val="bg1"/>
                </a:solidFill>
                <a:latin typeface="Avenir Next" panose="020B0503020202020204" pitchFamily="34" charset="0"/>
              </a:rPr>
              <a:t>Probably on your house or in your backyard</a:t>
            </a:r>
            <a:r>
              <a:rPr lang="en-US" sz="2400" dirty="0"/>
              <a:t>!</a:t>
            </a:r>
          </a:p>
        </p:txBody>
      </p:sp>
      <p:pic>
        <p:nvPicPr>
          <p:cNvPr id="4" name="Picture 4" descr="Caloplaca verruculifera (images of British lichens)">
            <a:extLst>
              <a:ext uri="{FF2B5EF4-FFF2-40B4-BE49-F238E27FC236}">
                <a16:creationId xmlns:a16="http://schemas.microsoft.com/office/drawing/2014/main" id="{1D41662C-18BE-4F40-8896-EB7D1AFA1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4" r="14411" b="2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7A88CD-D390-4046-B832-B24DD5579C3C}"/>
              </a:ext>
            </a:extLst>
          </p:cNvPr>
          <p:cNvSpPr/>
          <p:nvPr/>
        </p:nvSpPr>
        <p:spPr>
          <a:xfrm>
            <a:off x="71120" y="659639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100" dirty="0">
                <a:solidFill>
                  <a:schemeClr val="bg2">
                    <a:lumMod val="50000"/>
                  </a:schemeClr>
                </a:solidFill>
              </a:rPr>
              <a:t>http://www.lichens.lastdragon.org/Caloplaca_verruculifera.html</a:t>
            </a:r>
          </a:p>
        </p:txBody>
      </p:sp>
    </p:spTree>
    <p:extLst>
      <p:ext uri="{BB962C8B-B14F-4D97-AF65-F5344CB8AC3E}">
        <p14:creationId xmlns:p14="http://schemas.microsoft.com/office/powerpoint/2010/main" val="3168396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cet">
  <a:themeElements>
    <a:clrScheme name="RKP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719849"/>
      </a:accent1>
      <a:accent2>
        <a:srgbClr val="544627"/>
      </a:accent2>
      <a:accent3>
        <a:srgbClr val="9FCFCA"/>
      </a:accent3>
      <a:accent4>
        <a:srgbClr val="E1E667"/>
      </a:accent4>
      <a:accent5>
        <a:srgbClr val="544627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DDE5E46C1F9E46A6C562617A91DD9E" ma:contentTypeVersion="9" ma:contentTypeDescription="Create a new document." ma:contentTypeScope="" ma:versionID="5c17f7cf51c9751c2703d07c409e20b9">
  <xsd:schema xmlns:xsd="http://www.w3.org/2001/XMLSchema" xmlns:xs="http://www.w3.org/2001/XMLSchema" xmlns:p="http://schemas.microsoft.com/office/2006/metadata/properties" xmlns:ns2="6d83d17f-0cf7-46b9-84b5-c6bbb8ef73ae" targetNamespace="http://schemas.microsoft.com/office/2006/metadata/properties" ma:root="true" ma:fieldsID="443e1d10327cee54d7e83a4a650fb62e" ns2:_="">
    <xsd:import namespace="6d83d17f-0cf7-46b9-84b5-c6bbb8ef73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83d17f-0cf7-46b9-84b5-c6bbb8ef73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75DAA2-9B31-40E0-855D-4B626FBF1799}"/>
</file>

<file path=customXml/itemProps2.xml><?xml version="1.0" encoding="utf-8"?>
<ds:datastoreItem xmlns:ds="http://schemas.openxmlformats.org/officeDocument/2006/customXml" ds:itemID="{B96EF88E-59E6-4803-BA5A-FA6FF861408E}"/>
</file>

<file path=customXml/itemProps3.xml><?xml version="1.0" encoding="utf-8"?>
<ds:datastoreItem xmlns:ds="http://schemas.openxmlformats.org/officeDocument/2006/customXml" ds:itemID="{3B4A45A2-4E9A-4282-951A-3C70AB0E14DC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616</Words>
  <Application>Microsoft Macintosh PowerPoint</Application>
  <PresentationFormat>Widescreen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AdornS Condensed Sans</vt:lpstr>
      <vt:lpstr>Arial</vt:lpstr>
      <vt:lpstr>Avenir Next</vt:lpstr>
      <vt:lpstr>Trebuchet MS</vt:lpstr>
      <vt:lpstr>Wingdings</vt:lpstr>
      <vt:lpstr>Wingdings 3</vt:lpstr>
      <vt:lpstr>Facet</vt:lpstr>
      <vt:lpstr>LICHEN</vt:lpstr>
      <vt:lpstr>What are lichen (LY-ken)?</vt:lpstr>
      <vt:lpstr>SYMBIOSIS (sim-bee-OW-suhs)</vt:lpstr>
      <vt:lpstr>Importance of lichen</vt:lpstr>
      <vt:lpstr>PowerPoint Presentation</vt:lpstr>
      <vt:lpstr>Where are lichen found?</vt:lpstr>
      <vt:lpstr>PowerPoint Presentation</vt:lpstr>
      <vt:lpstr>PowerPoint Presentation</vt:lpstr>
      <vt:lpstr>Where are lichen found locally?</vt:lpstr>
      <vt:lpstr>Great Intro to Lichen</vt:lpstr>
      <vt:lpstr>Let’s Go Learn About Lichen!</vt:lpstr>
      <vt:lpstr>PowerPoint Presentation</vt:lpstr>
      <vt:lpstr>Foliose lichen </vt:lpstr>
      <vt:lpstr>Crustose lichen </vt:lpstr>
      <vt:lpstr>Fruticose lichen 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LICHEN</dc:title>
  <dc:creator>katherine jones</dc:creator>
  <cp:lastModifiedBy>Hannah Kosick</cp:lastModifiedBy>
  <cp:revision>6</cp:revision>
  <dcterms:created xsi:type="dcterms:W3CDTF">2021-03-04T14:50:48Z</dcterms:created>
  <dcterms:modified xsi:type="dcterms:W3CDTF">2021-03-09T13:33:47Z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0x010100AEDDE5E46C1F9E46A6C562617A91DD9E</vt:lpwstr>
  </property>
</Properties>
</file>